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ProximaNova-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a324affda1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a324affda1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0e3b5491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0e3b5491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0e3b5491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0e3b5491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0e3b5491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0e3b5491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0e3b5491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0e3b5491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0e3b5491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0e3b5491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0e3b5491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0e3b5491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0e3b5491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0e3b5491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0e3b5491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0e3b5491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0e3b5491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0e3b5491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0e3b5491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0e3b5491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e33de1a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e33de1a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324affda1_0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324affda1_0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1b37f640c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1b37f640c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e33de1a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9e33de1a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fr" sz="1600">
                <a:solidFill>
                  <a:srgbClr val="202729"/>
                </a:solidFill>
                <a:latin typeface="Roboto"/>
                <a:ea typeface="Roboto"/>
                <a:cs typeface="Roboto"/>
                <a:sym typeface="Roboto"/>
              </a:rPr>
              <a:t>This shift pushes factories to proactively optimize workflows by optimizing their software package.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163f6a21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163f6a21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f23a63f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f23a63f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 what’s the industry 4.0 it’s a term that has </a:t>
            </a:r>
            <a:r>
              <a:rPr lang="fr"/>
              <a:t>appeared</a:t>
            </a:r>
            <a:r>
              <a:rPr lang="fr"/>
              <a:t> in 2011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0e3b5491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0e3b5491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 what’s the industry 4.0 it’s a term that has appeared in 2011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163f6a21a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163f6a21a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1b37f640c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1b37f640c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0e3b5491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0e3b5491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4294967295" type="ctrTitle"/>
          </p:nvPr>
        </p:nvSpPr>
        <p:spPr>
          <a:xfrm>
            <a:off x="542200" y="2197288"/>
            <a:ext cx="8520600" cy="11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3420"/>
              <a:t>Connecter les Mondes</a:t>
            </a:r>
            <a:r>
              <a:rPr b="1" lang="fr" sz="3420"/>
              <a:t>: Présentation du Projet Création d'un Blog sur la Palestine</a:t>
            </a:r>
            <a:endParaRPr b="1" sz="3420"/>
          </a:p>
          <a:p>
            <a:pPr indent="0" lvl="0" marL="0" rtl="0" algn="ctr">
              <a:spcBef>
                <a:spcPts val="0"/>
              </a:spcBef>
              <a:spcAft>
                <a:spcPts val="0"/>
              </a:spcAft>
              <a:buSzPts val="990"/>
              <a:buNone/>
            </a:pPr>
            <a:r>
              <a:t/>
            </a:r>
            <a:endParaRPr b="1" sz="3420"/>
          </a:p>
        </p:txBody>
      </p:sp>
      <p:sp>
        <p:nvSpPr>
          <p:cNvPr id="60" name="Google Shape;60;p13"/>
          <p:cNvSpPr txBox="1"/>
          <p:nvPr/>
        </p:nvSpPr>
        <p:spPr>
          <a:xfrm>
            <a:off x="2011950" y="197975"/>
            <a:ext cx="51201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rPr lang="fr" sz="1200">
                <a:solidFill>
                  <a:schemeClr val="dk1"/>
                </a:solidFill>
              </a:rPr>
              <a:t>La Ministre de l'Enseignement Supérieur et de la Recherche Scientifique</a:t>
            </a:r>
            <a:endParaRPr sz="1300">
              <a:highlight>
                <a:schemeClr val="lt1"/>
              </a:highlight>
            </a:endParaRPr>
          </a:p>
          <a:p>
            <a:pPr indent="0" lvl="0" marL="0" rtl="0" algn="ctr">
              <a:spcBef>
                <a:spcPts val="0"/>
              </a:spcBef>
              <a:spcAft>
                <a:spcPts val="0"/>
              </a:spcAft>
              <a:buNone/>
            </a:pPr>
            <a:r>
              <a:rPr b="1" lang="fr" sz="1200">
                <a:solidFill>
                  <a:schemeClr val="dk1"/>
                </a:solidFill>
              </a:rPr>
              <a:t>École Supérieure des Sciences Économiques et Commerciales Tunis</a:t>
            </a:r>
            <a:endParaRPr sz="1200">
              <a:solidFill>
                <a:schemeClr val="dk1"/>
              </a:solidFill>
            </a:endParaRPr>
          </a:p>
          <a:p>
            <a:pPr indent="0" lvl="0" marL="0" rtl="0" algn="ctr">
              <a:spcBef>
                <a:spcPts val="0"/>
              </a:spcBef>
              <a:spcAft>
                <a:spcPts val="0"/>
              </a:spcAft>
              <a:buNone/>
            </a:pPr>
            <a:r>
              <a:t/>
            </a:r>
            <a:endParaRPr b="1" sz="1200">
              <a:solidFill>
                <a:schemeClr val="dk1"/>
              </a:solidFill>
            </a:endParaRPr>
          </a:p>
        </p:txBody>
      </p:sp>
      <p:cxnSp>
        <p:nvCxnSpPr>
          <p:cNvPr id="61" name="Google Shape;61;p13"/>
          <p:cNvCxnSpPr/>
          <p:nvPr/>
        </p:nvCxnSpPr>
        <p:spPr>
          <a:xfrm>
            <a:off x="2595250" y="3543750"/>
            <a:ext cx="3838800" cy="0"/>
          </a:xfrm>
          <a:prstGeom prst="straightConnector1">
            <a:avLst/>
          </a:prstGeom>
          <a:noFill/>
          <a:ln cap="flat" cmpd="sng" w="9525">
            <a:solidFill>
              <a:schemeClr val="dk2"/>
            </a:solidFill>
            <a:prstDash val="solid"/>
            <a:round/>
            <a:headEnd len="med" w="med" type="none"/>
            <a:tailEnd len="med" w="med" type="none"/>
          </a:ln>
        </p:spPr>
      </p:cxnSp>
      <p:cxnSp>
        <p:nvCxnSpPr>
          <p:cNvPr id="62" name="Google Shape;62;p13"/>
          <p:cNvCxnSpPr/>
          <p:nvPr/>
        </p:nvCxnSpPr>
        <p:spPr>
          <a:xfrm>
            <a:off x="1112925" y="1995925"/>
            <a:ext cx="6990600" cy="0"/>
          </a:xfrm>
          <a:prstGeom prst="straightConnector1">
            <a:avLst/>
          </a:prstGeom>
          <a:noFill/>
          <a:ln cap="flat" cmpd="sng" w="9525">
            <a:solidFill>
              <a:schemeClr val="dk2"/>
            </a:solidFill>
            <a:prstDash val="solid"/>
            <a:round/>
            <a:headEnd len="med" w="med" type="none"/>
            <a:tailEnd len="med" w="med" type="none"/>
          </a:ln>
        </p:spPr>
      </p:cxnSp>
      <p:sp>
        <p:nvSpPr>
          <p:cNvPr id="63" name="Google Shape;63;p13"/>
          <p:cNvSpPr txBox="1"/>
          <p:nvPr/>
        </p:nvSpPr>
        <p:spPr>
          <a:xfrm>
            <a:off x="-318650" y="4171700"/>
            <a:ext cx="3988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chemeClr val="dk1"/>
                </a:solidFill>
              </a:rPr>
              <a:t> Par : Mohamed Wassim Salem</a:t>
            </a:r>
            <a:endParaRPr sz="1300">
              <a:solidFill>
                <a:schemeClr val="dk1"/>
              </a:solidFill>
            </a:endParaRPr>
          </a:p>
          <a:p>
            <a:pPr indent="0" lvl="0" marL="0" rtl="0" algn="ctr">
              <a:spcBef>
                <a:spcPts val="0"/>
              </a:spcBef>
              <a:spcAft>
                <a:spcPts val="0"/>
              </a:spcAft>
              <a:buNone/>
            </a:pPr>
            <a:r>
              <a:rPr lang="fr" sz="1300">
                <a:solidFill>
                  <a:schemeClr val="dk1"/>
                </a:solidFill>
              </a:rPr>
              <a:t>et Wissem Tlili </a:t>
            </a:r>
            <a:endParaRPr sz="1300">
              <a:solidFill>
                <a:schemeClr val="dk1"/>
              </a:solidFill>
            </a:endParaRPr>
          </a:p>
          <a:p>
            <a:pPr indent="0" lvl="0" marL="0" rtl="0" algn="ctr">
              <a:spcBef>
                <a:spcPts val="0"/>
              </a:spcBef>
              <a:spcAft>
                <a:spcPts val="0"/>
              </a:spcAft>
              <a:buNone/>
            </a:pPr>
            <a:r>
              <a:t/>
            </a:r>
            <a:endParaRPr sz="1300">
              <a:solidFill>
                <a:schemeClr val="dk1"/>
              </a:solidFill>
            </a:endParaRPr>
          </a:p>
        </p:txBody>
      </p:sp>
      <p:sp>
        <p:nvSpPr>
          <p:cNvPr id="64" name="Google Shape;64;p13"/>
          <p:cNvSpPr txBox="1"/>
          <p:nvPr/>
        </p:nvSpPr>
        <p:spPr>
          <a:xfrm>
            <a:off x="5185055" y="4171700"/>
            <a:ext cx="3988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chemeClr val="dk1"/>
                </a:solidFill>
              </a:rPr>
              <a:t>Filiere : 2 éme année E-business</a:t>
            </a:r>
            <a:endParaRPr sz="1300">
              <a:solidFill>
                <a:schemeClr val="dk1"/>
              </a:solidFill>
            </a:endParaRPr>
          </a:p>
        </p:txBody>
      </p:sp>
      <p:pic>
        <p:nvPicPr>
          <p:cNvPr id="65" name="Google Shape;65;p13"/>
          <p:cNvPicPr preferRelativeResize="0"/>
          <p:nvPr/>
        </p:nvPicPr>
        <p:blipFill>
          <a:blip r:embed="rId3">
            <a:alphaModFix/>
          </a:blip>
          <a:stretch>
            <a:fillRect/>
          </a:stretch>
        </p:blipFill>
        <p:spPr>
          <a:xfrm>
            <a:off x="231025" y="239350"/>
            <a:ext cx="1581650" cy="81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48" name="Google Shape;148;p22"/>
          <p:cNvPicPr preferRelativeResize="0"/>
          <p:nvPr/>
        </p:nvPicPr>
        <p:blipFill>
          <a:blip r:embed="rId3">
            <a:alphaModFix/>
          </a:blip>
          <a:stretch>
            <a:fillRect/>
          </a:stretch>
        </p:blipFill>
        <p:spPr>
          <a:xfrm>
            <a:off x="461600" y="214650"/>
            <a:ext cx="8316048" cy="4561801"/>
          </a:xfrm>
          <a:prstGeom prst="rect">
            <a:avLst/>
          </a:prstGeom>
          <a:noFill/>
          <a:ln>
            <a:noFill/>
          </a:ln>
        </p:spPr>
      </p:pic>
      <p:pic>
        <p:nvPicPr>
          <p:cNvPr id="149" name="Google Shape;149;p22"/>
          <p:cNvPicPr preferRelativeResize="0"/>
          <p:nvPr/>
        </p:nvPicPr>
        <p:blipFill>
          <a:blip r:embed="rId4">
            <a:alphaModFix/>
          </a:blip>
          <a:stretch>
            <a:fillRect/>
          </a:stretch>
        </p:blipFill>
        <p:spPr>
          <a:xfrm rot="-3051542">
            <a:off x="3965970" y="2699426"/>
            <a:ext cx="784712" cy="4413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55" name="Google Shape;155;p23"/>
          <p:cNvPicPr preferRelativeResize="0"/>
          <p:nvPr/>
        </p:nvPicPr>
        <p:blipFill>
          <a:blip r:embed="rId3">
            <a:alphaModFix/>
          </a:blip>
          <a:stretch>
            <a:fillRect/>
          </a:stretch>
        </p:blipFill>
        <p:spPr>
          <a:xfrm>
            <a:off x="446950" y="127775"/>
            <a:ext cx="8345352" cy="4715326"/>
          </a:xfrm>
          <a:prstGeom prst="rect">
            <a:avLst/>
          </a:prstGeom>
          <a:noFill/>
          <a:ln>
            <a:noFill/>
          </a:ln>
        </p:spPr>
      </p:pic>
      <p:pic>
        <p:nvPicPr>
          <p:cNvPr id="156" name="Google Shape;156;p23"/>
          <p:cNvPicPr preferRelativeResize="0"/>
          <p:nvPr/>
        </p:nvPicPr>
        <p:blipFill>
          <a:blip r:embed="rId4">
            <a:alphaModFix/>
          </a:blip>
          <a:stretch>
            <a:fillRect/>
          </a:stretch>
        </p:blipFill>
        <p:spPr>
          <a:xfrm rot="-1286401">
            <a:off x="3637648" y="1691330"/>
            <a:ext cx="554054" cy="3116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62" name="Google Shape;162;p24"/>
          <p:cNvPicPr preferRelativeResize="0"/>
          <p:nvPr/>
        </p:nvPicPr>
        <p:blipFill>
          <a:blip r:embed="rId3">
            <a:alphaModFix/>
          </a:blip>
          <a:stretch>
            <a:fillRect/>
          </a:stretch>
        </p:blipFill>
        <p:spPr>
          <a:xfrm>
            <a:off x="400000" y="84700"/>
            <a:ext cx="8343998" cy="4693475"/>
          </a:xfrm>
          <a:prstGeom prst="rect">
            <a:avLst/>
          </a:prstGeom>
          <a:noFill/>
          <a:ln>
            <a:noFill/>
          </a:ln>
        </p:spPr>
      </p:pic>
      <p:pic>
        <p:nvPicPr>
          <p:cNvPr id="163" name="Google Shape;163;p24"/>
          <p:cNvPicPr preferRelativeResize="0"/>
          <p:nvPr/>
        </p:nvPicPr>
        <p:blipFill>
          <a:blip r:embed="rId4">
            <a:alphaModFix/>
          </a:blip>
          <a:stretch>
            <a:fillRect/>
          </a:stretch>
        </p:blipFill>
        <p:spPr>
          <a:xfrm rot="-1891704">
            <a:off x="3504320" y="903276"/>
            <a:ext cx="784712" cy="441397"/>
          </a:xfrm>
          <a:prstGeom prst="rect">
            <a:avLst/>
          </a:prstGeom>
          <a:noFill/>
          <a:ln>
            <a:noFill/>
          </a:ln>
        </p:spPr>
      </p:pic>
      <p:pic>
        <p:nvPicPr>
          <p:cNvPr id="164" name="Google Shape;164;p24"/>
          <p:cNvPicPr preferRelativeResize="0"/>
          <p:nvPr/>
        </p:nvPicPr>
        <p:blipFill>
          <a:blip r:embed="rId4">
            <a:alphaModFix/>
          </a:blip>
          <a:stretch>
            <a:fillRect/>
          </a:stretch>
        </p:blipFill>
        <p:spPr>
          <a:xfrm rot="-1891704">
            <a:off x="7163395" y="659976"/>
            <a:ext cx="784712" cy="441397"/>
          </a:xfrm>
          <a:prstGeom prst="rect">
            <a:avLst/>
          </a:prstGeom>
          <a:noFill/>
          <a:ln>
            <a:noFill/>
          </a:ln>
        </p:spPr>
      </p:pic>
      <p:pic>
        <p:nvPicPr>
          <p:cNvPr id="165" name="Google Shape;165;p24"/>
          <p:cNvPicPr preferRelativeResize="0"/>
          <p:nvPr/>
        </p:nvPicPr>
        <p:blipFill>
          <a:blip r:embed="rId4">
            <a:alphaModFix/>
          </a:blip>
          <a:stretch>
            <a:fillRect/>
          </a:stretch>
        </p:blipFill>
        <p:spPr>
          <a:xfrm rot="-1891704">
            <a:off x="3495545" y="1423451"/>
            <a:ext cx="784712" cy="4413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71" name="Google Shape;171;p25"/>
          <p:cNvPicPr preferRelativeResize="0"/>
          <p:nvPr/>
        </p:nvPicPr>
        <p:blipFill>
          <a:blip r:embed="rId3">
            <a:alphaModFix/>
          </a:blip>
          <a:stretch>
            <a:fillRect/>
          </a:stretch>
        </p:blipFill>
        <p:spPr>
          <a:xfrm>
            <a:off x="445475" y="181725"/>
            <a:ext cx="8167656" cy="4594307"/>
          </a:xfrm>
          <a:prstGeom prst="rect">
            <a:avLst/>
          </a:prstGeom>
          <a:noFill/>
          <a:ln>
            <a:noFill/>
          </a:ln>
        </p:spPr>
      </p:pic>
      <p:pic>
        <p:nvPicPr>
          <p:cNvPr id="172" name="Google Shape;172;p25"/>
          <p:cNvPicPr preferRelativeResize="0"/>
          <p:nvPr/>
        </p:nvPicPr>
        <p:blipFill>
          <a:blip r:embed="rId4">
            <a:alphaModFix/>
          </a:blip>
          <a:stretch>
            <a:fillRect/>
          </a:stretch>
        </p:blipFill>
        <p:spPr>
          <a:xfrm rot="-1286401">
            <a:off x="3593673" y="2108980"/>
            <a:ext cx="554054" cy="3116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78" name="Google Shape;178;p26"/>
          <p:cNvPicPr preferRelativeResize="0"/>
          <p:nvPr/>
        </p:nvPicPr>
        <p:blipFill>
          <a:blip r:embed="rId3">
            <a:alphaModFix/>
          </a:blip>
          <a:stretch>
            <a:fillRect/>
          </a:stretch>
        </p:blipFill>
        <p:spPr>
          <a:xfrm>
            <a:off x="488175" y="159725"/>
            <a:ext cx="8167656" cy="4594307"/>
          </a:xfrm>
          <a:prstGeom prst="rect">
            <a:avLst/>
          </a:prstGeom>
          <a:noFill/>
          <a:ln>
            <a:noFill/>
          </a:ln>
        </p:spPr>
      </p:pic>
      <p:pic>
        <p:nvPicPr>
          <p:cNvPr id="179" name="Google Shape;179;p26"/>
          <p:cNvPicPr preferRelativeResize="0"/>
          <p:nvPr/>
        </p:nvPicPr>
        <p:blipFill>
          <a:blip r:embed="rId4">
            <a:alphaModFix/>
          </a:blip>
          <a:stretch>
            <a:fillRect/>
          </a:stretch>
        </p:blipFill>
        <p:spPr>
          <a:xfrm rot="-1286401">
            <a:off x="405023" y="4114555"/>
            <a:ext cx="554054" cy="3116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85" name="Google Shape;185;p27"/>
          <p:cNvPicPr preferRelativeResize="0"/>
          <p:nvPr/>
        </p:nvPicPr>
        <p:blipFill>
          <a:blip r:embed="rId3">
            <a:alphaModFix/>
          </a:blip>
          <a:stretch>
            <a:fillRect/>
          </a:stretch>
        </p:blipFill>
        <p:spPr>
          <a:xfrm>
            <a:off x="540725" y="68925"/>
            <a:ext cx="8167656" cy="45943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91" name="Google Shape;191;p28"/>
          <p:cNvPicPr preferRelativeResize="0"/>
          <p:nvPr/>
        </p:nvPicPr>
        <p:blipFill>
          <a:blip r:embed="rId3">
            <a:alphaModFix/>
          </a:blip>
          <a:stretch>
            <a:fillRect/>
          </a:stretch>
        </p:blipFill>
        <p:spPr>
          <a:xfrm>
            <a:off x="657975" y="127550"/>
            <a:ext cx="8167656" cy="4594307"/>
          </a:xfrm>
          <a:prstGeom prst="rect">
            <a:avLst/>
          </a:prstGeom>
          <a:noFill/>
          <a:ln>
            <a:noFill/>
          </a:ln>
        </p:spPr>
      </p:pic>
      <p:pic>
        <p:nvPicPr>
          <p:cNvPr id="192" name="Google Shape;192;p28"/>
          <p:cNvPicPr preferRelativeResize="0"/>
          <p:nvPr/>
        </p:nvPicPr>
        <p:blipFill>
          <a:blip r:embed="rId4">
            <a:alphaModFix/>
          </a:blip>
          <a:stretch>
            <a:fillRect/>
          </a:stretch>
        </p:blipFill>
        <p:spPr>
          <a:xfrm rot="-1286401">
            <a:off x="177898" y="2467205"/>
            <a:ext cx="554054" cy="3116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98" name="Google Shape;198;p29"/>
          <p:cNvPicPr preferRelativeResize="0"/>
          <p:nvPr/>
        </p:nvPicPr>
        <p:blipFill>
          <a:blip r:embed="rId3">
            <a:alphaModFix/>
          </a:blip>
          <a:stretch>
            <a:fillRect/>
          </a:stretch>
        </p:blipFill>
        <p:spPr>
          <a:xfrm>
            <a:off x="680375" y="223900"/>
            <a:ext cx="7892126" cy="4439324"/>
          </a:xfrm>
          <a:prstGeom prst="rect">
            <a:avLst/>
          </a:prstGeom>
          <a:noFill/>
          <a:ln>
            <a:noFill/>
          </a:ln>
        </p:spPr>
      </p:pic>
      <p:pic>
        <p:nvPicPr>
          <p:cNvPr id="199" name="Google Shape;199;p29"/>
          <p:cNvPicPr preferRelativeResize="0"/>
          <p:nvPr/>
        </p:nvPicPr>
        <p:blipFill>
          <a:blip r:embed="rId4">
            <a:alphaModFix/>
          </a:blip>
          <a:stretch>
            <a:fillRect/>
          </a:stretch>
        </p:blipFill>
        <p:spPr>
          <a:xfrm rot="-1286401">
            <a:off x="273123" y="2698855"/>
            <a:ext cx="554054" cy="3116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205" name="Google Shape;205;p30"/>
          <p:cNvSpPr txBox="1"/>
          <p:nvPr>
            <p:ph type="title"/>
          </p:nvPr>
        </p:nvSpPr>
        <p:spPr>
          <a:xfrm>
            <a:off x="235500" y="43975"/>
            <a:ext cx="89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200">
                <a:solidFill>
                  <a:srgbClr val="000000"/>
                </a:solidFill>
              </a:rPr>
              <a:t>V. Gestion des données</a:t>
            </a:r>
            <a:endParaRPr b="1" sz="32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t/>
            </a:r>
            <a:endParaRPr b="1" sz="1800">
              <a:solidFill>
                <a:srgbClr val="0C343D"/>
              </a:solidFill>
              <a:latin typeface="Arial"/>
              <a:ea typeface="Arial"/>
              <a:cs typeface="Arial"/>
              <a:sym typeface="Arial"/>
            </a:endParaRPr>
          </a:p>
          <a:p>
            <a:pPr indent="0" lvl="0" marL="0" rtl="0" algn="l">
              <a:spcBef>
                <a:spcPts val="0"/>
              </a:spcBef>
              <a:spcAft>
                <a:spcPts val="0"/>
              </a:spcAft>
              <a:buNone/>
            </a:pPr>
            <a:r>
              <a:t/>
            </a:r>
            <a:endParaRPr b="1" sz="3400">
              <a:solidFill>
                <a:srgbClr val="000000"/>
              </a:solidFill>
            </a:endParaRPr>
          </a:p>
        </p:txBody>
      </p:sp>
      <p:pic>
        <p:nvPicPr>
          <p:cNvPr id="206" name="Google Shape;206;p30"/>
          <p:cNvPicPr preferRelativeResize="0"/>
          <p:nvPr/>
        </p:nvPicPr>
        <p:blipFill>
          <a:blip r:embed="rId3">
            <a:alphaModFix/>
          </a:blip>
          <a:stretch>
            <a:fillRect/>
          </a:stretch>
        </p:blipFill>
        <p:spPr>
          <a:xfrm>
            <a:off x="750387" y="751776"/>
            <a:ext cx="7408776" cy="4167450"/>
          </a:xfrm>
          <a:prstGeom prst="rect">
            <a:avLst/>
          </a:prstGeom>
          <a:noFill/>
          <a:ln>
            <a:noFill/>
          </a:ln>
        </p:spPr>
      </p:pic>
      <p:pic>
        <p:nvPicPr>
          <p:cNvPr id="207" name="Google Shape;207;p30"/>
          <p:cNvPicPr preferRelativeResize="0"/>
          <p:nvPr/>
        </p:nvPicPr>
        <p:blipFill>
          <a:blip r:embed="rId4">
            <a:alphaModFix/>
          </a:blip>
          <a:stretch>
            <a:fillRect/>
          </a:stretch>
        </p:blipFill>
        <p:spPr>
          <a:xfrm rot="-1891704">
            <a:off x="807870" y="2351063"/>
            <a:ext cx="784712" cy="441397"/>
          </a:xfrm>
          <a:prstGeom prst="rect">
            <a:avLst/>
          </a:prstGeom>
          <a:noFill/>
          <a:ln>
            <a:noFill/>
          </a:ln>
        </p:spPr>
      </p:pic>
      <p:pic>
        <p:nvPicPr>
          <p:cNvPr id="208" name="Google Shape;208;p30"/>
          <p:cNvPicPr preferRelativeResize="0"/>
          <p:nvPr/>
        </p:nvPicPr>
        <p:blipFill>
          <a:blip r:embed="rId4">
            <a:alphaModFix/>
          </a:blip>
          <a:stretch>
            <a:fillRect/>
          </a:stretch>
        </p:blipFill>
        <p:spPr>
          <a:xfrm rot="-1891704">
            <a:off x="101445" y="1608451"/>
            <a:ext cx="784712" cy="4413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14" name="Google Shape;214;p31"/>
          <p:cNvPicPr preferRelativeResize="0"/>
          <p:nvPr/>
        </p:nvPicPr>
        <p:blipFill>
          <a:blip r:embed="rId3">
            <a:alphaModFix/>
          </a:blip>
          <a:stretch>
            <a:fillRect/>
          </a:stretch>
        </p:blipFill>
        <p:spPr>
          <a:xfrm>
            <a:off x="663825" y="204938"/>
            <a:ext cx="7925851" cy="4458289"/>
          </a:xfrm>
          <a:prstGeom prst="rect">
            <a:avLst/>
          </a:prstGeom>
          <a:noFill/>
          <a:ln>
            <a:noFill/>
          </a:ln>
        </p:spPr>
      </p:pic>
      <p:pic>
        <p:nvPicPr>
          <p:cNvPr id="215" name="Google Shape;215;p31"/>
          <p:cNvPicPr preferRelativeResize="0"/>
          <p:nvPr/>
        </p:nvPicPr>
        <p:blipFill>
          <a:blip r:embed="rId4">
            <a:alphaModFix/>
          </a:blip>
          <a:stretch>
            <a:fillRect/>
          </a:stretch>
        </p:blipFill>
        <p:spPr>
          <a:xfrm rot="-1891704">
            <a:off x="101470" y="1308051"/>
            <a:ext cx="784712" cy="441397"/>
          </a:xfrm>
          <a:prstGeom prst="rect">
            <a:avLst/>
          </a:prstGeom>
          <a:noFill/>
          <a:ln>
            <a:noFill/>
          </a:ln>
        </p:spPr>
      </p:pic>
      <p:pic>
        <p:nvPicPr>
          <p:cNvPr id="216" name="Google Shape;216;p31"/>
          <p:cNvPicPr preferRelativeResize="0"/>
          <p:nvPr/>
        </p:nvPicPr>
        <p:blipFill rotWithShape="1">
          <a:blip r:embed="rId4">
            <a:alphaModFix/>
          </a:blip>
          <a:srcRect b="0" l="0" r="0" t="0"/>
          <a:stretch/>
        </p:blipFill>
        <p:spPr>
          <a:xfrm rot="-2431858">
            <a:off x="1029595" y="1997201"/>
            <a:ext cx="784712" cy="441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692700" y="208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fr" sz="4020">
                <a:solidFill>
                  <a:srgbClr val="073763"/>
                </a:solidFill>
              </a:rPr>
              <a:t>P</a:t>
            </a:r>
            <a:r>
              <a:rPr b="1" lang="fr" sz="4020">
                <a:solidFill>
                  <a:srgbClr val="073763"/>
                </a:solidFill>
              </a:rPr>
              <a:t>lan </a:t>
            </a:r>
            <a:endParaRPr b="1" sz="4020">
              <a:solidFill>
                <a:srgbClr val="073763"/>
              </a:solidFill>
            </a:endParaRPr>
          </a:p>
        </p:txBody>
      </p:sp>
      <p:sp>
        <p:nvSpPr>
          <p:cNvPr id="71" name="Google Shape;71;p14"/>
          <p:cNvSpPr txBox="1"/>
          <p:nvPr>
            <p:ph type="title"/>
          </p:nvPr>
        </p:nvSpPr>
        <p:spPr>
          <a:xfrm>
            <a:off x="538950" y="911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0C343D"/>
                </a:solidFill>
              </a:rPr>
              <a:t>Introduction</a:t>
            </a:r>
            <a:endParaRPr b="1" sz="1800">
              <a:solidFill>
                <a:srgbClr val="0C343D"/>
              </a:solidFill>
            </a:endParaRPr>
          </a:p>
          <a:p>
            <a:pPr indent="0" lvl="0" marL="0" rtl="0" algn="l">
              <a:spcBef>
                <a:spcPts val="0"/>
              </a:spcBef>
              <a:spcAft>
                <a:spcPts val="0"/>
              </a:spcAft>
              <a:buNone/>
            </a:pPr>
            <a:r>
              <a:t/>
            </a:r>
            <a:endParaRPr b="1" sz="1800">
              <a:solidFill>
                <a:srgbClr val="0C343D"/>
              </a:solidFill>
            </a:endParaRPr>
          </a:p>
        </p:txBody>
      </p:sp>
      <p:sp>
        <p:nvSpPr>
          <p:cNvPr id="72" name="Google Shape;72;p14"/>
          <p:cNvSpPr txBox="1"/>
          <p:nvPr/>
        </p:nvSpPr>
        <p:spPr>
          <a:xfrm>
            <a:off x="1084650" y="1544475"/>
            <a:ext cx="7279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C343D"/>
              </a:buClr>
              <a:buSzPts val="1800"/>
              <a:buAutoNum type="romanUcPeriod"/>
            </a:pPr>
            <a:r>
              <a:rPr b="1" lang="fr" sz="1800">
                <a:solidFill>
                  <a:srgbClr val="0C343D"/>
                </a:solidFill>
              </a:rPr>
              <a:t>Besoins et </a:t>
            </a:r>
            <a:r>
              <a:rPr b="1" lang="fr" sz="1800">
                <a:solidFill>
                  <a:srgbClr val="0C343D"/>
                </a:solidFill>
              </a:rPr>
              <a:t>spécifications</a:t>
            </a:r>
            <a:endParaRPr b="1" sz="1800">
              <a:solidFill>
                <a:srgbClr val="0C343D"/>
              </a:solidFill>
            </a:endParaRPr>
          </a:p>
        </p:txBody>
      </p:sp>
      <p:sp>
        <p:nvSpPr>
          <p:cNvPr id="73" name="Google Shape;73;p14"/>
          <p:cNvSpPr txBox="1"/>
          <p:nvPr/>
        </p:nvSpPr>
        <p:spPr>
          <a:xfrm>
            <a:off x="1200600" y="2066475"/>
            <a:ext cx="801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rgbClr val="0C343D"/>
                </a:solidFill>
              </a:rPr>
              <a:t>II.  </a:t>
            </a:r>
            <a:r>
              <a:rPr b="1" lang="fr" sz="1800">
                <a:solidFill>
                  <a:srgbClr val="0C343D"/>
                </a:solidFill>
              </a:rPr>
              <a:t>Méthodologie</a:t>
            </a:r>
            <a:r>
              <a:rPr b="1" lang="fr" sz="1800">
                <a:solidFill>
                  <a:srgbClr val="0C343D"/>
                </a:solidFill>
              </a:rPr>
              <a:t> de travail    </a:t>
            </a:r>
            <a:endParaRPr sz="1800">
              <a:solidFill>
                <a:srgbClr val="0C343D"/>
              </a:solidFill>
            </a:endParaRPr>
          </a:p>
        </p:txBody>
      </p:sp>
      <p:sp>
        <p:nvSpPr>
          <p:cNvPr id="74" name="Google Shape;74;p14"/>
          <p:cNvSpPr txBox="1"/>
          <p:nvPr/>
        </p:nvSpPr>
        <p:spPr>
          <a:xfrm>
            <a:off x="1200600" y="2573463"/>
            <a:ext cx="863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rgbClr val="0C343D"/>
                </a:solidFill>
              </a:rPr>
              <a:t>III.  Technologies utilisées</a:t>
            </a:r>
            <a:endParaRPr b="1" sz="1800">
              <a:solidFill>
                <a:srgbClr val="0C343D"/>
              </a:solidFill>
            </a:endParaRPr>
          </a:p>
        </p:txBody>
      </p:sp>
      <p:sp>
        <p:nvSpPr>
          <p:cNvPr id="75" name="Google Shape;75;p14"/>
          <p:cNvSpPr txBox="1"/>
          <p:nvPr/>
        </p:nvSpPr>
        <p:spPr>
          <a:xfrm>
            <a:off x="1200600" y="3080450"/>
            <a:ext cx="7768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fr" sz="1800">
                <a:solidFill>
                  <a:srgbClr val="0C343D"/>
                </a:solidFill>
              </a:rPr>
              <a:t>IV.  Démo du site</a:t>
            </a:r>
            <a:endParaRPr b="1" sz="1800">
              <a:solidFill>
                <a:srgbClr val="0C343D"/>
              </a:solidFill>
            </a:endParaRPr>
          </a:p>
        </p:txBody>
      </p:sp>
      <p:sp>
        <p:nvSpPr>
          <p:cNvPr id="76" name="Google Shape;76;p14"/>
          <p:cNvSpPr txBox="1"/>
          <p:nvPr>
            <p:ph type="title"/>
          </p:nvPr>
        </p:nvSpPr>
        <p:spPr>
          <a:xfrm>
            <a:off x="464100" y="4299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0C343D"/>
                </a:solidFill>
              </a:rPr>
              <a:t>Conclusion</a:t>
            </a:r>
            <a:endParaRPr b="1" sz="1800">
              <a:solidFill>
                <a:srgbClr val="0C343D"/>
              </a:solidFill>
            </a:endParaRPr>
          </a:p>
        </p:txBody>
      </p:sp>
      <p:pic>
        <p:nvPicPr>
          <p:cNvPr id="77" name="Google Shape;77;p14"/>
          <p:cNvPicPr preferRelativeResize="0"/>
          <p:nvPr/>
        </p:nvPicPr>
        <p:blipFill>
          <a:blip r:embed="rId3">
            <a:alphaModFix/>
          </a:blip>
          <a:stretch>
            <a:fillRect/>
          </a:stretch>
        </p:blipFill>
        <p:spPr>
          <a:xfrm>
            <a:off x="3008322" y="138975"/>
            <a:ext cx="874300" cy="802576"/>
          </a:xfrm>
          <a:prstGeom prst="rect">
            <a:avLst/>
          </a:prstGeom>
          <a:noFill/>
          <a:ln>
            <a:noFill/>
          </a:ln>
        </p:spPr>
      </p:pic>
      <p:sp>
        <p:nvSpPr>
          <p:cNvPr id="78" name="Google Shape;78;p14"/>
          <p:cNvSpPr txBox="1"/>
          <p:nvPr/>
        </p:nvSpPr>
        <p:spPr>
          <a:xfrm>
            <a:off x="1200600" y="3618350"/>
            <a:ext cx="7734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fr" sz="1800">
                <a:solidFill>
                  <a:srgbClr val="0C343D"/>
                </a:solidFill>
              </a:rPr>
              <a:t>V.  Gestion des données</a:t>
            </a:r>
            <a:endParaRPr b="1" sz="1800">
              <a:solidFill>
                <a:srgbClr val="0C343D"/>
              </a:solidFill>
            </a:endParaRPr>
          </a:p>
        </p:txBody>
      </p:sp>
      <p:sp>
        <p:nvSpPr>
          <p:cNvPr id="79" name="Google Shape;7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22" name="Google Shape;222;p32"/>
          <p:cNvSpPr txBox="1"/>
          <p:nvPr>
            <p:ph type="title"/>
          </p:nvPr>
        </p:nvSpPr>
        <p:spPr>
          <a:xfrm>
            <a:off x="311700" y="196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400"/>
              <a:t>Conclusion</a:t>
            </a:r>
            <a:endParaRPr b="1" sz="3400"/>
          </a:p>
        </p:txBody>
      </p:sp>
      <p:sp>
        <p:nvSpPr>
          <p:cNvPr id="223" name="Google Shape;223;p32"/>
          <p:cNvSpPr txBox="1"/>
          <p:nvPr/>
        </p:nvSpPr>
        <p:spPr>
          <a:xfrm>
            <a:off x="447975" y="1341775"/>
            <a:ext cx="5426700" cy="26628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a:solidFill>
                  <a:schemeClr val="dk1"/>
                </a:solidFill>
                <a:latin typeface="Roboto"/>
                <a:ea typeface="Roboto"/>
                <a:cs typeface="Roboto"/>
                <a:sym typeface="Roboto"/>
              </a:rPr>
              <a:t>En conclusion, notre projet de création d'un blog sur la Palestine représente une plateforme dynamique et engageante pour favoriser la compréhension et le dialogue autour des questions relatives à la Palestine. Grâce à notre engagement envers une programmation web de qualité et une conception centrée sur l'utilisateur, nous avons développé un blog qui offre une expérience interactive et enrichissante. Avec des fonctionnalités avancées telles qu'un support multilingue </a:t>
            </a:r>
            <a:endParaRPr b="1">
              <a:solidFill>
                <a:schemeClr val="dk1"/>
              </a:solidFill>
              <a:latin typeface="Roboto"/>
              <a:ea typeface="Roboto"/>
              <a:cs typeface="Roboto"/>
              <a:sym typeface="Roboto"/>
            </a:endParaRPr>
          </a:p>
        </p:txBody>
      </p:sp>
      <p:pic>
        <p:nvPicPr>
          <p:cNvPr id="224" name="Google Shape;224;p32"/>
          <p:cNvPicPr preferRelativeResize="0"/>
          <p:nvPr/>
        </p:nvPicPr>
        <p:blipFill>
          <a:blip r:embed="rId3">
            <a:alphaModFix/>
          </a:blip>
          <a:stretch>
            <a:fillRect/>
          </a:stretch>
        </p:blipFill>
        <p:spPr>
          <a:xfrm>
            <a:off x="5940625" y="1226275"/>
            <a:ext cx="3050976" cy="3050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idx="1" type="body"/>
          </p:nvPr>
        </p:nvSpPr>
        <p:spPr>
          <a:xfrm>
            <a:off x="311700" y="12286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fr" sz="5800">
                <a:solidFill>
                  <a:srgbClr val="000000"/>
                </a:solidFill>
              </a:rPr>
              <a:t>Merci pour votre attention</a:t>
            </a:r>
            <a:endParaRPr sz="2100">
              <a:solidFill>
                <a:srgbClr val="E8EAED"/>
              </a:solidFill>
              <a:highlight>
                <a:srgbClr val="303134"/>
              </a:highlight>
              <a:latin typeface="Arial"/>
              <a:ea typeface="Arial"/>
              <a:cs typeface="Arial"/>
              <a:sym typeface="Arial"/>
            </a:endParaRPr>
          </a:p>
          <a:p>
            <a:pPr indent="0" lvl="0" marL="0" rtl="0" algn="l">
              <a:spcBef>
                <a:spcPts val="1200"/>
              </a:spcBef>
              <a:spcAft>
                <a:spcPts val="1200"/>
              </a:spcAft>
              <a:buNone/>
            </a:pPr>
            <a:r>
              <a:t/>
            </a:r>
            <a:endParaRPr b="1" sz="5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87900" y="27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400"/>
              <a:t>Introduction</a:t>
            </a:r>
            <a:endParaRPr b="1" sz="3400"/>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86" name="Google Shape;86;p15"/>
          <p:cNvSpPr txBox="1"/>
          <p:nvPr/>
        </p:nvSpPr>
        <p:spPr>
          <a:xfrm>
            <a:off x="519450" y="1709575"/>
            <a:ext cx="4410000" cy="26475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600">
                <a:solidFill>
                  <a:schemeClr val="dk1"/>
                </a:solidFill>
                <a:latin typeface="Roboto"/>
                <a:ea typeface="Roboto"/>
                <a:cs typeface="Roboto"/>
                <a:sym typeface="Roboto"/>
              </a:rPr>
              <a:t>Bienvenue à cette présentation sur notre projet de création d'un blog sur la Palestine. Dans le cadre de notre cours de Programmation Web2, notre équipe s'est engagée à concevoir une plateforme interactive visant à offrir un espace de dialogue, de partage et de sensibilisation autour des questions liées à la Palestine</a:t>
            </a:r>
            <a:endParaRPr sz="1600">
              <a:solidFill>
                <a:schemeClr val="dk1"/>
              </a:solidFill>
              <a:latin typeface="Roboto"/>
              <a:ea typeface="Roboto"/>
              <a:cs typeface="Roboto"/>
              <a:sym typeface="Roboto"/>
            </a:endParaRPr>
          </a:p>
        </p:txBody>
      </p:sp>
      <p:grpSp>
        <p:nvGrpSpPr>
          <p:cNvPr id="87" name="Google Shape;87;p15"/>
          <p:cNvGrpSpPr/>
          <p:nvPr/>
        </p:nvGrpSpPr>
        <p:grpSpPr>
          <a:xfrm>
            <a:off x="6070478" y="1050657"/>
            <a:ext cx="2096026" cy="3077620"/>
            <a:chOff x="6076256" y="1689637"/>
            <a:chExt cx="1866120" cy="2896039"/>
          </a:xfrm>
        </p:grpSpPr>
        <p:pic>
          <p:nvPicPr>
            <p:cNvPr id="88" name="Google Shape;88;p15"/>
            <p:cNvPicPr preferRelativeResize="0"/>
            <p:nvPr/>
          </p:nvPicPr>
          <p:blipFill>
            <a:blip r:embed="rId3">
              <a:alphaModFix/>
            </a:blip>
            <a:stretch>
              <a:fillRect/>
            </a:stretch>
          </p:blipFill>
          <p:spPr>
            <a:xfrm>
              <a:off x="6076525" y="3516408"/>
              <a:ext cx="1865851" cy="1069268"/>
            </a:xfrm>
            <a:prstGeom prst="rect">
              <a:avLst/>
            </a:prstGeom>
            <a:noFill/>
            <a:ln>
              <a:noFill/>
            </a:ln>
          </p:spPr>
        </p:pic>
        <p:pic>
          <p:nvPicPr>
            <p:cNvPr id="89" name="Google Shape;89;p15"/>
            <p:cNvPicPr preferRelativeResize="0"/>
            <p:nvPr/>
          </p:nvPicPr>
          <p:blipFill>
            <a:blip r:embed="rId4">
              <a:alphaModFix/>
            </a:blip>
            <a:stretch>
              <a:fillRect/>
            </a:stretch>
          </p:blipFill>
          <p:spPr>
            <a:xfrm>
              <a:off x="6076261" y="1689637"/>
              <a:ext cx="1865743" cy="1084076"/>
            </a:xfrm>
            <a:prstGeom prst="rect">
              <a:avLst/>
            </a:prstGeom>
            <a:noFill/>
            <a:ln>
              <a:noFill/>
            </a:ln>
            <a:effectLst>
              <a:outerShdw blurRad="57150" rotWithShape="0" algn="bl" dir="5400000" dist="19050">
                <a:srgbClr val="000000">
                  <a:alpha val="50000"/>
                </a:srgbClr>
              </a:outerShdw>
            </a:effectLst>
          </p:spPr>
        </p:pic>
        <p:pic>
          <p:nvPicPr>
            <p:cNvPr id="90" name="Google Shape;90;p15"/>
            <p:cNvPicPr preferRelativeResize="0"/>
            <p:nvPr/>
          </p:nvPicPr>
          <p:blipFill>
            <a:blip r:embed="rId5">
              <a:alphaModFix/>
            </a:blip>
            <a:stretch>
              <a:fillRect/>
            </a:stretch>
          </p:blipFill>
          <p:spPr>
            <a:xfrm>
              <a:off x="6076256" y="2773708"/>
              <a:ext cx="1865750" cy="1120681"/>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96" name="Google Shape;96;p16"/>
          <p:cNvSpPr txBox="1"/>
          <p:nvPr>
            <p:ph idx="1" type="body"/>
          </p:nvPr>
        </p:nvSpPr>
        <p:spPr>
          <a:xfrm>
            <a:off x="413250" y="2034475"/>
            <a:ext cx="8455500" cy="2838000"/>
          </a:xfrm>
          <a:prstGeom prst="rect">
            <a:avLst/>
          </a:prstGeom>
        </p:spPr>
        <p:txBody>
          <a:bodyPr anchorCtr="0" anchor="t" bIns="91425" lIns="91425" spcFirstLastPara="1" rIns="91425" wrap="square" tIns="91425">
            <a:normAutofit/>
          </a:bodyPr>
          <a:lstStyle/>
          <a:p>
            <a:pPr indent="0" lvl="0" marL="457200" marR="0" rtl="0" algn="l">
              <a:lnSpc>
                <a:spcPct val="100000"/>
              </a:lnSpc>
              <a:spcBef>
                <a:spcPts val="0"/>
              </a:spcBef>
              <a:spcAft>
                <a:spcPts val="0"/>
              </a:spcAft>
              <a:buNone/>
            </a:pPr>
            <a:r>
              <a:rPr b="1" lang="fr" sz="2600">
                <a:solidFill>
                  <a:schemeClr val="dk1"/>
                </a:solidFill>
                <a:latin typeface="Roboto"/>
                <a:ea typeface="Roboto"/>
                <a:cs typeface="Roboto"/>
                <a:sym typeface="Roboto"/>
              </a:rPr>
              <a:t>Quel sont les Besoins et Spécifications qui nous a  conduit à la création de ce Blog sur la Palestine?</a:t>
            </a:r>
            <a:endParaRPr b="1" sz="2600">
              <a:solidFill>
                <a:schemeClr val="dk1"/>
              </a:solidFill>
              <a:latin typeface="Roboto"/>
              <a:ea typeface="Roboto"/>
              <a:cs typeface="Roboto"/>
              <a:sym typeface="Roboto"/>
            </a:endParaRPr>
          </a:p>
        </p:txBody>
      </p:sp>
      <p:pic>
        <p:nvPicPr>
          <p:cNvPr id="97" name="Google Shape;97;p16"/>
          <p:cNvPicPr preferRelativeResize="0"/>
          <p:nvPr/>
        </p:nvPicPr>
        <p:blipFill>
          <a:blip r:embed="rId3">
            <a:alphaModFix/>
          </a:blip>
          <a:stretch>
            <a:fillRect/>
          </a:stretch>
        </p:blipFill>
        <p:spPr>
          <a:xfrm>
            <a:off x="4158412" y="750100"/>
            <a:ext cx="827174" cy="827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464100" y="209750"/>
            <a:ext cx="8520600" cy="572700"/>
          </a:xfrm>
          <a:prstGeom prst="rect">
            <a:avLst/>
          </a:prstGeom>
        </p:spPr>
        <p:txBody>
          <a:bodyPr anchorCtr="0" anchor="t" bIns="91425" lIns="91425" spcFirstLastPara="1" rIns="91425" wrap="square" tIns="91425">
            <a:noAutofit/>
          </a:bodyPr>
          <a:lstStyle/>
          <a:p>
            <a:pPr indent="-444500" lvl="0" marL="457200" marR="0" rtl="0" algn="l">
              <a:lnSpc>
                <a:spcPct val="100000"/>
              </a:lnSpc>
              <a:spcBef>
                <a:spcPts val="0"/>
              </a:spcBef>
              <a:spcAft>
                <a:spcPts val="0"/>
              </a:spcAft>
              <a:buSzPts val="3400"/>
              <a:buAutoNum type="romanUcPeriod"/>
            </a:pPr>
            <a:r>
              <a:rPr b="1" lang="fr" sz="3400"/>
              <a:t>Besoins et Spécifications: </a:t>
            </a:r>
            <a:endParaRPr sz="3400"/>
          </a:p>
        </p:txBody>
      </p:sp>
      <p:sp>
        <p:nvSpPr>
          <p:cNvPr id="103" name="Google Shape;103;p17"/>
          <p:cNvSpPr txBox="1"/>
          <p:nvPr>
            <p:ph idx="1" type="body"/>
          </p:nvPr>
        </p:nvSpPr>
        <p:spPr>
          <a:xfrm>
            <a:off x="365375" y="1278475"/>
            <a:ext cx="5170800" cy="3315600"/>
          </a:xfrm>
          <a:prstGeom prst="rect">
            <a:avLst/>
          </a:prstGeom>
        </p:spPr>
        <p:txBody>
          <a:bodyPr anchorCtr="0" anchor="t" bIns="91425" lIns="91425" spcFirstLastPara="1" rIns="91425" wrap="square" tIns="91425">
            <a:noAutofit/>
          </a:bodyPr>
          <a:lstStyle/>
          <a:p>
            <a:pPr indent="-323850" lvl="0" marL="457200" rtl="0" algn="l">
              <a:spcBef>
                <a:spcPts val="1500"/>
              </a:spcBef>
              <a:spcAft>
                <a:spcPts val="0"/>
              </a:spcAft>
              <a:buClr>
                <a:srgbClr val="000000"/>
              </a:buClr>
              <a:buSzPts val="1500"/>
              <a:buChar char="●"/>
            </a:pPr>
            <a:r>
              <a:rPr lang="fr" sz="1500">
                <a:solidFill>
                  <a:srgbClr val="000000"/>
                </a:solidFill>
              </a:rPr>
              <a:t>Créer un blog sur la Palestine en utilisant PHP Orienté Objet (OO) et une base de données PDO pour stocker les données des utilisateurs</a:t>
            </a:r>
            <a:endParaRPr sz="1500">
              <a:solidFill>
                <a:srgbClr val="000000"/>
              </a:solidFill>
            </a:endParaRPr>
          </a:p>
          <a:p>
            <a:pPr indent="-323850" lvl="0" marL="457200" rtl="0" algn="l">
              <a:spcBef>
                <a:spcPts val="0"/>
              </a:spcBef>
              <a:spcAft>
                <a:spcPts val="0"/>
              </a:spcAft>
              <a:buClr>
                <a:srgbClr val="000000"/>
              </a:buClr>
              <a:buSzPts val="1500"/>
              <a:buChar char="●"/>
            </a:pPr>
            <a:r>
              <a:rPr lang="fr" sz="1500">
                <a:solidFill>
                  <a:srgbClr val="000000"/>
                </a:solidFill>
              </a:rPr>
              <a:t>Assurer une interface utilisateur intuitive avec deux parties distinctes : Frontend et Backend. Incorporer les fonctionnalités essentielles d'un blog, telles que la gestion des commentaires </a:t>
            </a:r>
            <a:endParaRPr sz="1500">
              <a:solidFill>
                <a:srgbClr val="000000"/>
              </a:solidFill>
            </a:endParaRPr>
          </a:p>
          <a:p>
            <a:pPr indent="-323850" lvl="0" marL="457200" rtl="0" algn="l">
              <a:spcBef>
                <a:spcPts val="0"/>
              </a:spcBef>
              <a:spcAft>
                <a:spcPts val="0"/>
              </a:spcAft>
              <a:buClr>
                <a:srgbClr val="000000"/>
              </a:buClr>
              <a:buSzPts val="1500"/>
              <a:buChar char="●"/>
            </a:pPr>
            <a:r>
              <a:rPr lang="fr" sz="1500">
                <a:solidFill>
                  <a:srgbClr val="000000"/>
                </a:solidFill>
              </a:rPr>
              <a:t>Fournir des fonctionnalités supplémentaires telles qu'un support multilingue et la possibilité pour les utilisateurs de s'inscrire pour participer aux débats.</a:t>
            </a:r>
            <a:endParaRPr sz="1500">
              <a:solidFill>
                <a:srgbClr val="000000"/>
              </a:solidFill>
            </a:endParaRPr>
          </a:p>
          <a:p>
            <a:pPr indent="0" lvl="0" marL="0" rtl="0" algn="l">
              <a:spcBef>
                <a:spcPts val="1500"/>
              </a:spcBef>
              <a:spcAft>
                <a:spcPts val="0"/>
              </a:spcAft>
              <a:buNone/>
            </a:pPr>
            <a:r>
              <a:t/>
            </a:r>
            <a:endParaRPr sz="1500">
              <a:solidFill>
                <a:srgbClr val="000000"/>
              </a:solidFill>
            </a:endParaRPr>
          </a:p>
          <a:p>
            <a:pPr indent="0" lvl="0" marL="457200" rtl="0" algn="l">
              <a:spcBef>
                <a:spcPts val="1500"/>
              </a:spcBef>
              <a:spcAft>
                <a:spcPts val="0"/>
              </a:spcAft>
              <a:buNone/>
            </a:pPr>
            <a:r>
              <a:t/>
            </a:r>
            <a:endParaRPr sz="1500">
              <a:solidFill>
                <a:srgbClr val="000000"/>
              </a:solidFill>
            </a:endParaRPr>
          </a:p>
          <a:p>
            <a:pPr indent="0" lvl="0" marL="457200" rtl="0" algn="l">
              <a:spcBef>
                <a:spcPts val="1500"/>
              </a:spcBef>
              <a:spcAft>
                <a:spcPts val="1500"/>
              </a:spcAft>
              <a:buNone/>
            </a:pPr>
            <a:r>
              <a:t/>
            </a:r>
            <a:endParaRPr sz="1500">
              <a:solidFill>
                <a:srgbClr val="000000"/>
              </a:solidFill>
            </a:endParaRPr>
          </a:p>
        </p:txBody>
      </p:sp>
      <p:sp>
        <p:nvSpPr>
          <p:cNvPr id="104" name="Google Shape;10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105" name="Google Shape;105;p17"/>
          <p:cNvPicPr preferRelativeResize="0"/>
          <p:nvPr/>
        </p:nvPicPr>
        <p:blipFill>
          <a:blip r:embed="rId3">
            <a:alphaModFix/>
          </a:blip>
          <a:stretch>
            <a:fillRect/>
          </a:stretch>
        </p:blipFill>
        <p:spPr>
          <a:xfrm>
            <a:off x="5676925" y="1399375"/>
            <a:ext cx="3226749" cy="2806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209750"/>
            <a:ext cx="85206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fr" sz="3400"/>
              <a:t>II.  </a:t>
            </a:r>
            <a:r>
              <a:rPr b="1" lang="fr" sz="3400"/>
              <a:t>Méthodologie de travail</a:t>
            </a:r>
            <a:endParaRPr b="1" sz="3400"/>
          </a:p>
        </p:txBody>
      </p:sp>
      <p:sp>
        <p:nvSpPr>
          <p:cNvPr id="111" name="Google Shape;111;p18"/>
          <p:cNvSpPr txBox="1"/>
          <p:nvPr>
            <p:ph idx="1" type="body"/>
          </p:nvPr>
        </p:nvSpPr>
        <p:spPr>
          <a:xfrm>
            <a:off x="295025" y="1203750"/>
            <a:ext cx="5532900" cy="32997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fr" sz="1500">
                <a:solidFill>
                  <a:srgbClr val="000000"/>
                </a:solidFill>
              </a:rPr>
              <a:t>Chaque jour, notre équipe se rassemblait pour une réunion debout rapide, habituellement en début de journée. Au cours de ces réunions, chacun de nous  partageait :</a:t>
            </a:r>
            <a:endParaRPr sz="1500">
              <a:solidFill>
                <a:srgbClr val="000000"/>
              </a:solidFill>
            </a:endParaRPr>
          </a:p>
          <a:p>
            <a:pPr indent="-323850" lvl="0" marL="457200" rtl="0" algn="l">
              <a:spcBef>
                <a:spcPts val="1500"/>
              </a:spcBef>
              <a:spcAft>
                <a:spcPts val="0"/>
              </a:spcAft>
              <a:buClr>
                <a:srgbClr val="000000"/>
              </a:buClr>
              <a:buSzPts val="1500"/>
              <a:buChar char="●"/>
            </a:pPr>
            <a:r>
              <a:rPr lang="fr" sz="1500">
                <a:solidFill>
                  <a:srgbClr val="000000"/>
                </a:solidFill>
              </a:rPr>
              <a:t>Les tâches accomplies depuis la dernière réunion.</a:t>
            </a:r>
            <a:endParaRPr sz="1500">
              <a:solidFill>
                <a:srgbClr val="000000"/>
              </a:solidFill>
            </a:endParaRPr>
          </a:p>
          <a:p>
            <a:pPr indent="-323850" lvl="0" marL="457200" rtl="0" algn="l">
              <a:spcBef>
                <a:spcPts val="0"/>
              </a:spcBef>
              <a:spcAft>
                <a:spcPts val="0"/>
              </a:spcAft>
              <a:buClr>
                <a:srgbClr val="000000"/>
              </a:buClr>
              <a:buSzPts val="1500"/>
              <a:buChar char="●"/>
            </a:pPr>
            <a:r>
              <a:rPr lang="fr" sz="1500">
                <a:solidFill>
                  <a:srgbClr val="000000"/>
                </a:solidFill>
              </a:rPr>
              <a:t>Les tâches prévues pour la journée.</a:t>
            </a:r>
            <a:endParaRPr sz="1500">
              <a:solidFill>
                <a:srgbClr val="000000"/>
              </a:solidFill>
            </a:endParaRPr>
          </a:p>
          <a:p>
            <a:pPr indent="-323850" lvl="0" marL="457200" rtl="0" algn="l">
              <a:spcBef>
                <a:spcPts val="0"/>
              </a:spcBef>
              <a:spcAft>
                <a:spcPts val="0"/>
              </a:spcAft>
              <a:buClr>
                <a:srgbClr val="000000"/>
              </a:buClr>
              <a:buSzPts val="1500"/>
              <a:buChar char="●"/>
            </a:pPr>
            <a:r>
              <a:rPr lang="fr" sz="1500">
                <a:solidFill>
                  <a:srgbClr val="000000"/>
                </a:solidFill>
              </a:rPr>
              <a:t>Les obstacles ou difficultés rencontrés.</a:t>
            </a:r>
            <a:endParaRPr sz="1500">
              <a:solidFill>
                <a:srgbClr val="000000"/>
              </a:solidFill>
            </a:endParaRPr>
          </a:p>
          <a:p>
            <a:pPr indent="0" lvl="0" marL="0" rtl="0" algn="l">
              <a:spcBef>
                <a:spcPts val="1500"/>
              </a:spcBef>
              <a:spcAft>
                <a:spcPts val="1500"/>
              </a:spcAft>
              <a:buNone/>
            </a:pPr>
            <a:r>
              <a:rPr lang="fr" sz="1500">
                <a:solidFill>
                  <a:srgbClr val="000000"/>
                </a:solidFill>
              </a:rPr>
              <a:t>Ces réunions étaient brèves et ciblées, généralement limitées à 15-20 minutes, afin de maintenir l'efficacité et la concentration de l'équipe.</a:t>
            </a:r>
            <a:endParaRPr sz="1500">
              <a:solidFill>
                <a:srgbClr val="000000"/>
              </a:solidFill>
            </a:endParaRPr>
          </a:p>
        </p:txBody>
      </p:sp>
      <p:sp>
        <p:nvSpPr>
          <p:cNvPr id="112" name="Google Shape;11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113" name="Google Shape;113;p18"/>
          <p:cNvPicPr preferRelativeResize="0"/>
          <p:nvPr/>
        </p:nvPicPr>
        <p:blipFill>
          <a:blip r:embed="rId3">
            <a:alphaModFix/>
          </a:blip>
          <a:stretch>
            <a:fillRect/>
          </a:stretch>
        </p:blipFill>
        <p:spPr>
          <a:xfrm>
            <a:off x="5883925" y="1450725"/>
            <a:ext cx="3076924" cy="2769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119" name="Google Shape;119;p19"/>
          <p:cNvSpPr txBox="1"/>
          <p:nvPr>
            <p:ph type="title"/>
          </p:nvPr>
        </p:nvSpPr>
        <p:spPr>
          <a:xfrm>
            <a:off x="311700" y="1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400"/>
              <a:t>III. Technologies utilisées</a:t>
            </a:r>
            <a:endParaRPr sz="3400"/>
          </a:p>
        </p:txBody>
      </p:sp>
      <p:sp>
        <p:nvSpPr>
          <p:cNvPr id="120" name="Google Shape;120;p19"/>
          <p:cNvSpPr txBox="1"/>
          <p:nvPr/>
        </p:nvSpPr>
        <p:spPr>
          <a:xfrm>
            <a:off x="534975" y="1216450"/>
            <a:ext cx="1677900" cy="20805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t>Base de Données PDO</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fr" sz="1600"/>
              <a:t>pour stocker les données </a:t>
            </a:r>
            <a:endParaRPr sz="1600"/>
          </a:p>
        </p:txBody>
      </p:sp>
      <p:sp>
        <p:nvSpPr>
          <p:cNvPr id="121" name="Google Shape;121;p19"/>
          <p:cNvSpPr txBox="1"/>
          <p:nvPr/>
        </p:nvSpPr>
        <p:spPr>
          <a:xfrm>
            <a:off x="4871175" y="1216450"/>
            <a:ext cx="1677900" cy="20805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t>HTML, CSS, JavaScript</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fr" sz="1600"/>
              <a:t>les Langages utilisé pour la partie Front-end</a:t>
            </a:r>
            <a:endParaRPr sz="1600"/>
          </a:p>
        </p:txBody>
      </p:sp>
      <p:sp>
        <p:nvSpPr>
          <p:cNvPr id="122" name="Google Shape;122;p19"/>
          <p:cNvSpPr txBox="1"/>
          <p:nvPr/>
        </p:nvSpPr>
        <p:spPr>
          <a:xfrm>
            <a:off x="2670075" y="1216450"/>
            <a:ext cx="1743900" cy="20805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t>PHP Orienté Objet (OO)</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fr" sz="1500"/>
              <a:t>langage principal pour le développement du backend</a:t>
            </a:r>
            <a:endParaRPr sz="1500"/>
          </a:p>
        </p:txBody>
      </p:sp>
      <p:pic>
        <p:nvPicPr>
          <p:cNvPr id="123" name="Google Shape;123;p19"/>
          <p:cNvPicPr preferRelativeResize="0"/>
          <p:nvPr/>
        </p:nvPicPr>
        <p:blipFill>
          <a:blip r:embed="rId3">
            <a:alphaModFix/>
          </a:blip>
          <a:stretch>
            <a:fillRect/>
          </a:stretch>
        </p:blipFill>
        <p:spPr>
          <a:xfrm>
            <a:off x="4929300" y="3613638"/>
            <a:ext cx="1561651" cy="866226"/>
          </a:xfrm>
          <a:prstGeom prst="rect">
            <a:avLst/>
          </a:prstGeom>
          <a:noFill/>
          <a:ln>
            <a:noFill/>
          </a:ln>
        </p:spPr>
      </p:pic>
      <p:pic>
        <p:nvPicPr>
          <p:cNvPr id="124" name="Google Shape;124;p19"/>
          <p:cNvPicPr preferRelativeResize="0"/>
          <p:nvPr/>
        </p:nvPicPr>
        <p:blipFill>
          <a:blip r:embed="rId4">
            <a:alphaModFix/>
          </a:blip>
          <a:stretch>
            <a:fillRect/>
          </a:stretch>
        </p:blipFill>
        <p:spPr>
          <a:xfrm>
            <a:off x="870075" y="3574050"/>
            <a:ext cx="875200" cy="832350"/>
          </a:xfrm>
          <a:prstGeom prst="rect">
            <a:avLst/>
          </a:prstGeom>
          <a:noFill/>
          <a:ln>
            <a:noFill/>
          </a:ln>
        </p:spPr>
      </p:pic>
      <p:pic>
        <p:nvPicPr>
          <p:cNvPr id="125" name="Google Shape;125;p19"/>
          <p:cNvPicPr preferRelativeResize="0"/>
          <p:nvPr/>
        </p:nvPicPr>
        <p:blipFill>
          <a:blip r:embed="rId5">
            <a:alphaModFix/>
          </a:blip>
          <a:stretch>
            <a:fillRect/>
          </a:stretch>
        </p:blipFill>
        <p:spPr>
          <a:xfrm>
            <a:off x="2898675" y="3658875"/>
            <a:ext cx="1295375" cy="775751"/>
          </a:xfrm>
          <a:prstGeom prst="rect">
            <a:avLst/>
          </a:prstGeom>
          <a:noFill/>
          <a:ln>
            <a:noFill/>
          </a:ln>
        </p:spPr>
      </p:pic>
      <p:sp>
        <p:nvSpPr>
          <p:cNvPr id="126" name="Google Shape;126;p19"/>
          <p:cNvSpPr txBox="1"/>
          <p:nvPr/>
        </p:nvSpPr>
        <p:spPr>
          <a:xfrm>
            <a:off x="7036900" y="1222575"/>
            <a:ext cx="1677900" cy="20805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t>Composer</a:t>
            </a:r>
            <a:endParaRPr b="1" sz="1800"/>
          </a:p>
          <a:p>
            <a:pPr indent="0" lvl="0" marL="0" rtl="0" algn="ctr">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ctr">
              <a:spcBef>
                <a:spcPts val="0"/>
              </a:spcBef>
              <a:spcAft>
                <a:spcPts val="0"/>
              </a:spcAft>
              <a:buNone/>
            </a:pPr>
            <a:r>
              <a:rPr lang="fr" sz="1600"/>
              <a:t>pour gérer les dépendances</a:t>
            </a:r>
            <a:endParaRPr sz="1600"/>
          </a:p>
        </p:txBody>
      </p:sp>
      <p:pic>
        <p:nvPicPr>
          <p:cNvPr id="127" name="Google Shape;127;p19"/>
          <p:cNvPicPr preferRelativeResize="0"/>
          <p:nvPr/>
        </p:nvPicPr>
        <p:blipFill>
          <a:blip r:embed="rId6">
            <a:alphaModFix/>
          </a:blip>
          <a:stretch>
            <a:fillRect/>
          </a:stretch>
        </p:blipFill>
        <p:spPr>
          <a:xfrm>
            <a:off x="7405400" y="3509588"/>
            <a:ext cx="940875" cy="96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133" name="Google Shape;133;p20"/>
          <p:cNvSpPr txBox="1"/>
          <p:nvPr>
            <p:ph type="title"/>
          </p:nvPr>
        </p:nvSpPr>
        <p:spPr>
          <a:xfrm>
            <a:off x="235500" y="43975"/>
            <a:ext cx="89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000">
                <a:solidFill>
                  <a:srgbClr val="000000"/>
                </a:solidFill>
              </a:rPr>
              <a:t>IV. </a:t>
            </a:r>
            <a:r>
              <a:rPr b="1" lang="fr" sz="3000">
                <a:solidFill>
                  <a:srgbClr val="000000"/>
                </a:solidFill>
              </a:rPr>
              <a:t>Démo du site</a:t>
            </a:r>
            <a:endParaRPr b="1" sz="3000">
              <a:solidFill>
                <a:srgbClr val="000000"/>
              </a:solidFill>
            </a:endParaRPr>
          </a:p>
        </p:txBody>
      </p:sp>
      <p:pic>
        <p:nvPicPr>
          <p:cNvPr id="134" name="Google Shape;134;p20"/>
          <p:cNvPicPr preferRelativeResize="0"/>
          <p:nvPr/>
        </p:nvPicPr>
        <p:blipFill>
          <a:blip r:embed="rId3">
            <a:alphaModFix/>
          </a:blip>
          <a:stretch>
            <a:fillRect/>
          </a:stretch>
        </p:blipFill>
        <p:spPr>
          <a:xfrm>
            <a:off x="782450" y="660750"/>
            <a:ext cx="7562923" cy="4254150"/>
          </a:xfrm>
          <a:prstGeom prst="rect">
            <a:avLst/>
          </a:prstGeom>
          <a:noFill/>
          <a:ln>
            <a:noFill/>
          </a:ln>
        </p:spPr>
      </p:pic>
      <p:pic>
        <p:nvPicPr>
          <p:cNvPr id="135" name="Google Shape;135;p20"/>
          <p:cNvPicPr preferRelativeResize="0"/>
          <p:nvPr/>
        </p:nvPicPr>
        <p:blipFill>
          <a:blip r:embed="rId4">
            <a:alphaModFix/>
          </a:blip>
          <a:stretch>
            <a:fillRect/>
          </a:stretch>
        </p:blipFill>
        <p:spPr>
          <a:xfrm rot="-1507503">
            <a:off x="6847607" y="1203356"/>
            <a:ext cx="725336" cy="4080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41" name="Google Shape;141;p21"/>
          <p:cNvPicPr preferRelativeResize="0"/>
          <p:nvPr/>
        </p:nvPicPr>
        <p:blipFill>
          <a:blip r:embed="rId3">
            <a:alphaModFix/>
          </a:blip>
          <a:stretch>
            <a:fillRect/>
          </a:stretch>
        </p:blipFill>
        <p:spPr>
          <a:xfrm>
            <a:off x="464525" y="181000"/>
            <a:ext cx="8152723" cy="4585899"/>
          </a:xfrm>
          <a:prstGeom prst="rect">
            <a:avLst/>
          </a:prstGeom>
          <a:noFill/>
          <a:ln>
            <a:noFill/>
          </a:ln>
        </p:spPr>
      </p:pic>
      <p:pic>
        <p:nvPicPr>
          <p:cNvPr id="142" name="Google Shape;142;p21"/>
          <p:cNvPicPr preferRelativeResize="0"/>
          <p:nvPr/>
        </p:nvPicPr>
        <p:blipFill>
          <a:blip r:embed="rId4">
            <a:alphaModFix/>
          </a:blip>
          <a:stretch>
            <a:fillRect/>
          </a:stretch>
        </p:blipFill>
        <p:spPr>
          <a:xfrm rot="-2411440">
            <a:off x="4248545" y="2640381"/>
            <a:ext cx="725336" cy="4080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